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180" r:id="rId1"/>
  </p:sldMasterIdLst>
  <p:notesMasterIdLst>
    <p:notesMasterId r:id="rId15"/>
  </p:notesMasterIdLst>
  <p:handoutMasterIdLst>
    <p:handoutMasterId r:id="rId16"/>
  </p:handoutMasterIdLst>
  <p:sldIdLst>
    <p:sldId id="256" r:id="rId2"/>
    <p:sldId id="262" r:id="rId3"/>
    <p:sldId id="258" r:id="rId4"/>
    <p:sldId id="261" r:id="rId5"/>
    <p:sldId id="263" r:id="rId6"/>
    <p:sldId id="264" r:id="rId7"/>
    <p:sldId id="266" r:id="rId8"/>
    <p:sldId id="267" r:id="rId9"/>
    <p:sldId id="268" r:id="rId10"/>
    <p:sldId id="275" r:id="rId11"/>
    <p:sldId id="270" r:id="rId12"/>
    <p:sldId id="271"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3"/>
    <p:restoredTop sz="95940"/>
  </p:normalViewPr>
  <p:slideViewPr>
    <p:cSldViewPr snapToGrid="0" snapToObjects="1">
      <p:cViewPr varScale="1">
        <p:scale>
          <a:sx n="107" d="100"/>
          <a:sy n="107" d="100"/>
        </p:scale>
        <p:origin x="5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eviève Tremblay-Racette" userId="26fdf809040552de" providerId="LiveId" clId="{2689AAF3-B4D5-482C-84F8-833D205795E1}"/>
    <pc:docChg chg="undo custSel addSld delSld modSld">
      <pc:chgData name="Geneviève Tremblay-Racette" userId="26fdf809040552de" providerId="LiveId" clId="{2689AAF3-B4D5-482C-84F8-833D205795E1}" dt="2022-05-25T18:19:12.881" v="466" actId="113"/>
      <pc:docMkLst>
        <pc:docMk/>
      </pc:docMkLst>
      <pc:sldChg chg="del">
        <pc:chgData name="Geneviève Tremblay-Racette" userId="26fdf809040552de" providerId="LiveId" clId="{2689AAF3-B4D5-482C-84F8-833D205795E1}" dt="2022-05-25T17:48:30.023" v="2" actId="47"/>
        <pc:sldMkLst>
          <pc:docMk/>
          <pc:sldMk cId="608899213" sldId="257"/>
        </pc:sldMkLst>
      </pc:sldChg>
      <pc:sldChg chg="modSp mod">
        <pc:chgData name="Geneviève Tremblay-Racette" userId="26fdf809040552de" providerId="LiveId" clId="{2689AAF3-B4D5-482C-84F8-833D205795E1}" dt="2022-05-25T17:54:25.759" v="84" actId="20577"/>
        <pc:sldMkLst>
          <pc:docMk/>
          <pc:sldMk cId="2644799754" sldId="258"/>
        </pc:sldMkLst>
        <pc:spChg chg="mod">
          <ac:chgData name="Geneviève Tremblay-Racette" userId="26fdf809040552de" providerId="LiveId" clId="{2689AAF3-B4D5-482C-84F8-833D205795E1}" dt="2022-05-25T17:52:57.252" v="53" actId="20577"/>
          <ac:spMkLst>
            <pc:docMk/>
            <pc:sldMk cId="2644799754" sldId="258"/>
            <ac:spMk id="2" creationId="{337F07DF-CFBF-2B4B-B49E-EB7C8788AEE9}"/>
          </ac:spMkLst>
        </pc:spChg>
        <pc:spChg chg="mod">
          <ac:chgData name="Geneviève Tremblay-Racette" userId="26fdf809040552de" providerId="LiveId" clId="{2689AAF3-B4D5-482C-84F8-833D205795E1}" dt="2022-05-25T17:53:16.283" v="76" actId="20577"/>
          <ac:spMkLst>
            <pc:docMk/>
            <pc:sldMk cId="2644799754" sldId="258"/>
            <ac:spMk id="3" creationId="{5E41AE66-8086-984A-8232-72CED93C6674}"/>
          </ac:spMkLst>
        </pc:spChg>
        <pc:spChg chg="mod">
          <ac:chgData name="Geneviève Tremblay-Racette" userId="26fdf809040552de" providerId="LiveId" clId="{2689AAF3-B4D5-482C-84F8-833D205795E1}" dt="2022-05-25T17:54:25.759" v="84" actId="20577"/>
          <ac:spMkLst>
            <pc:docMk/>
            <pc:sldMk cId="2644799754" sldId="258"/>
            <ac:spMk id="5" creationId="{26532A1B-BD09-5943-9DC7-7ADE9C74F779}"/>
          </ac:spMkLst>
        </pc:spChg>
      </pc:sldChg>
      <pc:sldChg chg="del">
        <pc:chgData name="Geneviève Tremblay-Racette" userId="26fdf809040552de" providerId="LiveId" clId="{2689AAF3-B4D5-482C-84F8-833D205795E1}" dt="2022-05-25T17:53:45.530" v="77" actId="2696"/>
        <pc:sldMkLst>
          <pc:docMk/>
          <pc:sldMk cId="3638254710" sldId="259"/>
        </pc:sldMkLst>
      </pc:sldChg>
      <pc:sldChg chg="add del">
        <pc:chgData name="Geneviève Tremblay-Racette" userId="26fdf809040552de" providerId="LiveId" clId="{2689AAF3-B4D5-482C-84F8-833D205795E1}" dt="2022-05-25T17:48:31.048" v="3" actId="47"/>
        <pc:sldMkLst>
          <pc:docMk/>
          <pc:sldMk cId="2555073082" sldId="260"/>
        </pc:sldMkLst>
      </pc:sldChg>
      <pc:sldChg chg="modSp mod">
        <pc:chgData name="Geneviève Tremblay-Racette" userId="26fdf809040552de" providerId="LiveId" clId="{2689AAF3-B4D5-482C-84F8-833D205795E1}" dt="2022-05-25T17:58:27.547" v="244" actId="20577"/>
        <pc:sldMkLst>
          <pc:docMk/>
          <pc:sldMk cId="3972228128" sldId="261"/>
        </pc:sldMkLst>
        <pc:spChg chg="mod">
          <ac:chgData name="Geneviève Tremblay-Racette" userId="26fdf809040552de" providerId="LiveId" clId="{2689AAF3-B4D5-482C-84F8-833D205795E1}" dt="2022-05-25T17:58:27.547" v="244" actId="20577"/>
          <ac:spMkLst>
            <pc:docMk/>
            <pc:sldMk cId="3972228128" sldId="261"/>
            <ac:spMk id="2" creationId="{5AB66BFD-6D43-2648-B64A-7EEC8BCFB5DA}"/>
          </ac:spMkLst>
        </pc:spChg>
        <pc:spChg chg="mod">
          <ac:chgData name="Geneviève Tremblay-Racette" userId="26fdf809040552de" providerId="LiveId" clId="{2689AAF3-B4D5-482C-84F8-833D205795E1}" dt="2022-05-25T17:54:30.127" v="87" actId="20577"/>
          <ac:spMkLst>
            <pc:docMk/>
            <pc:sldMk cId="3972228128" sldId="261"/>
            <ac:spMk id="5" creationId="{80CB1795-026F-434D-9503-89B2F3079231}"/>
          </ac:spMkLst>
        </pc:spChg>
      </pc:sldChg>
      <pc:sldChg chg="modSp mod">
        <pc:chgData name="Geneviève Tremblay-Racette" userId="26fdf809040552de" providerId="LiveId" clId="{2689AAF3-B4D5-482C-84F8-833D205795E1}" dt="2022-05-25T17:54:18.705" v="82" actId="20577"/>
        <pc:sldMkLst>
          <pc:docMk/>
          <pc:sldMk cId="3444449702" sldId="262"/>
        </pc:sldMkLst>
        <pc:spChg chg="mod">
          <ac:chgData name="Geneviève Tremblay-Racette" userId="26fdf809040552de" providerId="LiveId" clId="{2689AAF3-B4D5-482C-84F8-833D205795E1}" dt="2022-05-25T17:52:49.218" v="48" actId="20577"/>
          <ac:spMkLst>
            <pc:docMk/>
            <pc:sldMk cId="3444449702" sldId="262"/>
            <ac:spMk id="2" creationId="{C56AEF55-CA34-1A43-A7A6-FFEE6138ABCF}"/>
          </ac:spMkLst>
        </pc:spChg>
        <pc:spChg chg="mod">
          <ac:chgData name="Geneviève Tremblay-Racette" userId="26fdf809040552de" providerId="LiveId" clId="{2689AAF3-B4D5-482C-84F8-833D205795E1}" dt="2022-05-25T17:52:27.174" v="35" actId="27636"/>
          <ac:spMkLst>
            <pc:docMk/>
            <pc:sldMk cId="3444449702" sldId="262"/>
            <ac:spMk id="3" creationId="{835D2158-6684-5B41-BAD0-209F044FBDEA}"/>
          </ac:spMkLst>
        </pc:spChg>
        <pc:spChg chg="mod">
          <ac:chgData name="Geneviève Tremblay-Racette" userId="26fdf809040552de" providerId="LiveId" clId="{2689AAF3-B4D5-482C-84F8-833D205795E1}" dt="2022-05-25T17:54:18.705" v="82" actId="20577"/>
          <ac:spMkLst>
            <pc:docMk/>
            <pc:sldMk cId="3444449702" sldId="262"/>
            <ac:spMk id="5" creationId="{3D7660AF-EFE0-D544-961E-C28F0A2080CC}"/>
          </ac:spMkLst>
        </pc:spChg>
      </pc:sldChg>
      <pc:sldChg chg="modSp mod">
        <pc:chgData name="Geneviève Tremblay-Racette" userId="26fdf809040552de" providerId="LiveId" clId="{2689AAF3-B4D5-482C-84F8-833D205795E1}" dt="2022-05-25T17:54:36.063" v="89" actId="20577"/>
        <pc:sldMkLst>
          <pc:docMk/>
          <pc:sldMk cId="4237133997" sldId="263"/>
        </pc:sldMkLst>
        <pc:spChg chg="mod">
          <ac:chgData name="Geneviève Tremblay-Racette" userId="26fdf809040552de" providerId="LiveId" clId="{2689AAF3-B4D5-482C-84F8-833D205795E1}" dt="2022-05-25T17:54:36.063" v="89" actId="20577"/>
          <ac:spMkLst>
            <pc:docMk/>
            <pc:sldMk cId="4237133997" sldId="263"/>
            <ac:spMk id="5" creationId="{827AB4BB-CF36-2B4D-8EFB-602FD0F16B0D}"/>
          </ac:spMkLst>
        </pc:spChg>
      </pc:sldChg>
      <pc:sldChg chg="modSp mod">
        <pc:chgData name="Geneviève Tremblay-Racette" userId="26fdf809040552de" providerId="LiveId" clId="{2689AAF3-B4D5-482C-84F8-833D205795E1}" dt="2022-05-25T18:15:52.176" v="428" actId="113"/>
        <pc:sldMkLst>
          <pc:docMk/>
          <pc:sldMk cId="1400430262" sldId="264"/>
        </pc:sldMkLst>
        <pc:spChg chg="mod">
          <ac:chgData name="Geneviève Tremblay-Racette" userId="26fdf809040552de" providerId="LiveId" clId="{2689AAF3-B4D5-482C-84F8-833D205795E1}" dt="2022-05-25T17:54:59.745" v="102" actId="20577"/>
          <ac:spMkLst>
            <pc:docMk/>
            <pc:sldMk cId="1400430262" sldId="264"/>
            <ac:spMk id="2" creationId="{B05FF7A8-1377-774F-AD90-366FE59B4BA0}"/>
          </ac:spMkLst>
        </pc:spChg>
        <pc:spChg chg="mod">
          <ac:chgData name="Geneviève Tremblay-Racette" userId="26fdf809040552de" providerId="LiveId" clId="{2689AAF3-B4D5-482C-84F8-833D205795E1}" dt="2022-05-25T18:15:52.176" v="428" actId="113"/>
          <ac:spMkLst>
            <pc:docMk/>
            <pc:sldMk cId="1400430262" sldId="264"/>
            <ac:spMk id="3" creationId="{54421117-298D-704E-BF8F-1EC817CD5744}"/>
          </ac:spMkLst>
        </pc:spChg>
        <pc:spChg chg="mod">
          <ac:chgData name="Geneviève Tremblay-Racette" userId="26fdf809040552de" providerId="LiveId" clId="{2689AAF3-B4D5-482C-84F8-833D205795E1}" dt="2022-05-25T17:56:14.676" v="112" actId="20577"/>
          <ac:spMkLst>
            <pc:docMk/>
            <pc:sldMk cId="1400430262" sldId="264"/>
            <ac:spMk id="5" creationId="{43D9CBE9-6365-594F-A5A7-7D56932FDE50}"/>
          </ac:spMkLst>
        </pc:spChg>
      </pc:sldChg>
      <pc:sldChg chg="del">
        <pc:chgData name="Geneviève Tremblay-Racette" userId="26fdf809040552de" providerId="LiveId" clId="{2689AAF3-B4D5-482C-84F8-833D205795E1}" dt="2022-05-25T17:54:42.590" v="90" actId="2696"/>
        <pc:sldMkLst>
          <pc:docMk/>
          <pc:sldMk cId="3782370299" sldId="265"/>
        </pc:sldMkLst>
      </pc:sldChg>
      <pc:sldChg chg="modSp mod">
        <pc:chgData name="Geneviève Tremblay-Racette" userId="26fdf809040552de" providerId="LiveId" clId="{2689AAF3-B4D5-482C-84F8-833D205795E1}" dt="2022-05-25T18:16:19.976" v="437" actId="113"/>
        <pc:sldMkLst>
          <pc:docMk/>
          <pc:sldMk cId="788174024" sldId="266"/>
        </pc:sldMkLst>
        <pc:spChg chg="mod">
          <ac:chgData name="Geneviève Tremblay-Racette" userId="26fdf809040552de" providerId="LiveId" clId="{2689AAF3-B4D5-482C-84F8-833D205795E1}" dt="2022-05-25T18:16:19.976" v="437" actId="113"/>
          <ac:spMkLst>
            <pc:docMk/>
            <pc:sldMk cId="788174024" sldId="266"/>
            <ac:spMk id="3" creationId="{7A07E416-FA44-CF42-8B0A-5D9B89BC8DA9}"/>
          </ac:spMkLst>
        </pc:spChg>
        <pc:spChg chg="mod">
          <ac:chgData name="Geneviève Tremblay-Racette" userId="26fdf809040552de" providerId="LiveId" clId="{2689AAF3-B4D5-482C-84F8-833D205795E1}" dt="2022-05-25T17:56:19.166" v="114" actId="20577"/>
          <ac:spMkLst>
            <pc:docMk/>
            <pc:sldMk cId="788174024" sldId="266"/>
            <ac:spMk id="5" creationId="{79A7B657-03F1-A049-B715-FEE03446278C}"/>
          </ac:spMkLst>
        </pc:spChg>
      </pc:sldChg>
      <pc:sldChg chg="modSp mod">
        <pc:chgData name="Geneviève Tremblay-Racette" userId="26fdf809040552de" providerId="LiveId" clId="{2689AAF3-B4D5-482C-84F8-833D205795E1}" dt="2022-05-25T18:17:16.952" v="440" actId="14100"/>
        <pc:sldMkLst>
          <pc:docMk/>
          <pc:sldMk cId="3845299997" sldId="267"/>
        </pc:sldMkLst>
        <pc:spChg chg="mod">
          <ac:chgData name="Geneviève Tremblay-Racette" userId="26fdf809040552de" providerId="LiveId" clId="{2689AAF3-B4D5-482C-84F8-833D205795E1}" dt="2022-05-25T18:17:16.952" v="440" actId="14100"/>
          <ac:spMkLst>
            <pc:docMk/>
            <pc:sldMk cId="3845299997" sldId="267"/>
            <ac:spMk id="3" creationId="{41EE5942-FE4D-F44B-9667-3B9D22EB387C}"/>
          </ac:spMkLst>
        </pc:spChg>
        <pc:spChg chg="mod">
          <ac:chgData name="Geneviève Tremblay-Racette" userId="26fdf809040552de" providerId="LiveId" clId="{2689AAF3-B4D5-482C-84F8-833D205795E1}" dt="2022-05-25T18:02:12.549" v="287" actId="20577"/>
          <ac:spMkLst>
            <pc:docMk/>
            <pc:sldMk cId="3845299997" sldId="267"/>
            <ac:spMk id="5" creationId="{2E2F2764-5C94-8B4A-AE95-E3F8B3D78A8A}"/>
          </ac:spMkLst>
        </pc:spChg>
      </pc:sldChg>
      <pc:sldChg chg="modSp mod">
        <pc:chgData name="Geneviève Tremblay-Racette" userId="26fdf809040552de" providerId="LiveId" clId="{2689AAF3-B4D5-482C-84F8-833D205795E1}" dt="2022-05-25T18:08:18.147" v="341" actId="14100"/>
        <pc:sldMkLst>
          <pc:docMk/>
          <pc:sldMk cId="3610600737" sldId="268"/>
        </pc:sldMkLst>
        <pc:spChg chg="mod">
          <ac:chgData name="Geneviève Tremblay-Racette" userId="26fdf809040552de" providerId="LiveId" clId="{2689AAF3-B4D5-482C-84F8-833D205795E1}" dt="2022-05-25T18:08:18.147" v="341" actId="14100"/>
          <ac:spMkLst>
            <pc:docMk/>
            <pc:sldMk cId="3610600737" sldId="268"/>
            <ac:spMk id="3" creationId="{95B60A2C-9047-4542-A811-249FCA2623A4}"/>
          </ac:spMkLst>
        </pc:spChg>
        <pc:spChg chg="mod">
          <ac:chgData name="Geneviève Tremblay-Racette" userId="26fdf809040552de" providerId="LiveId" clId="{2689AAF3-B4D5-482C-84F8-833D205795E1}" dt="2022-05-25T18:07:08.830" v="330" actId="20577"/>
          <ac:spMkLst>
            <pc:docMk/>
            <pc:sldMk cId="3610600737" sldId="268"/>
            <ac:spMk id="5" creationId="{7DC5184E-1031-B04D-92D6-D315795FCE83}"/>
          </ac:spMkLst>
        </pc:spChg>
      </pc:sldChg>
      <pc:sldChg chg="del">
        <pc:chgData name="Geneviève Tremblay-Racette" userId="26fdf809040552de" providerId="LiveId" clId="{2689AAF3-B4D5-482C-84F8-833D205795E1}" dt="2022-05-25T18:08:22.410" v="342" actId="47"/>
        <pc:sldMkLst>
          <pc:docMk/>
          <pc:sldMk cId="3981170897" sldId="269"/>
        </pc:sldMkLst>
      </pc:sldChg>
      <pc:sldChg chg="modSp mod">
        <pc:chgData name="Geneviève Tremblay-Racette" userId="26fdf809040552de" providerId="LiveId" clId="{2689AAF3-B4D5-482C-84F8-833D205795E1}" dt="2022-05-25T18:18:02.500" v="447" actId="27636"/>
        <pc:sldMkLst>
          <pc:docMk/>
          <pc:sldMk cId="1515395054" sldId="270"/>
        </pc:sldMkLst>
        <pc:spChg chg="mod">
          <ac:chgData name="Geneviève Tremblay-Racette" userId="26fdf809040552de" providerId="LiveId" clId="{2689AAF3-B4D5-482C-84F8-833D205795E1}" dt="2022-05-25T18:12:12.617" v="380" actId="14100"/>
          <ac:spMkLst>
            <pc:docMk/>
            <pc:sldMk cId="1515395054" sldId="270"/>
            <ac:spMk id="2" creationId="{27E9F123-2A71-CC41-BCA1-7D61BEEDBDC1}"/>
          </ac:spMkLst>
        </pc:spChg>
        <pc:spChg chg="mod">
          <ac:chgData name="Geneviève Tremblay-Racette" userId="26fdf809040552de" providerId="LiveId" clId="{2689AAF3-B4D5-482C-84F8-833D205795E1}" dt="2022-05-25T18:18:02.500" v="447" actId="27636"/>
          <ac:spMkLst>
            <pc:docMk/>
            <pc:sldMk cId="1515395054" sldId="270"/>
            <ac:spMk id="3" creationId="{E53CE48C-9498-CD4F-ACB1-31EE5BF81303}"/>
          </ac:spMkLst>
        </pc:spChg>
        <pc:spChg chg="mod">
          <ac:chgData name="Geneviève Tremblay-Racette" userId="26fdf809040552de" providerId="LiveId" clId="{2689AAF3-B4D5-482C-84F8-833D205795E1}" dt="2022-05-25T18:11:42.465" v="378" actId="20577"/>
          <ac:spMkLst>
            <pc:docMk/>
            <pc:sldMk cId="1515395054" sldId="270"/>
            <ac:spMk id="5" creationId="{E272841E-738C-2840-85CA-C6030CA2DC01}"/>
          </ac:spMkLst>
        </pc:spChg>
      </pc:sldChg>
      <pc:sldChg chg="modSp mod">
        <pc:chgData name="Geneviève Tremblay-Racette" userId="26fdf809040552de" providerId="LiveId" clId="{2689AAF3-B4D5-482C-84F8-833D205795E1}" dt="2022-05-25T18:19:12.881" v="466" actId="113"/>
        <pc:sldMkLst>
          <pc:docMk/>
          <pc:sldMk cId="1717033426" sldId="271"/>
        </pc:sldMkLst>
        <pc:spChg chg="mod">
          <ac:chgData name="Geneviève Tremblay-Racette" userId="26fdf809040552de" providerId="LiveId" clId="{2689AAF3-B4D5-482C-84F8-833D205795E1}" dt="2022-05-25T18:19:12.881" v="466" actId="113"/>
          <ac:spMkLst>
            <pc:docMk/>
            <pc:sldMk cId="1717033426" sldId="271"/>
            <ac:spMk id="3" creationId="{54209B54-E4A1-6A43-B6C5-8FED9EF6B829}"/>
          </ac:spMkLst>
        </pc:spChg>
        <pc:spChg chg="mod">
          <ac:chgData name="Geneviève Tremblay-Racette" userId="26fdf809040552de" providerId="LiveId" clId="{2689AAF3-B4D5-482C-84F8-833D205795E1}" dt="2022-05-25T18:16:04.536" v="431" actId="20577"/>
          <ac:spMkLst>
            <pc:docMk/>
            <pc:sldMk cId="1717033426" sldId="271"/>
            <ac:spMk id="5" creationId="{088E81F9-B53B-BB49-92C3-3271C2B5FCFE}"/>
          </ac:spMkLst>
        </pc:spChg>
      </pc:sldChg>
      <pc:sldChg chg="modSp mod">
        <pc:chgData name="Geneviève Tremblay-Racette" userId="26fdf809040552de" providerId="LiveId" clId="{2689AAF3-B4D5-482C-84F8-833D205795E1}" dt="2022-05-25T18:16:10.367" v="436" actId="20577"/>
        <pc:sldMkLst>
          <pc:docMk/>
          <pc:sldMk cId="1534755779" sldId="272"/>
        </pc:sldMkLst>
        <pc:spChg chg="mod">
          <ac:chgData name="Geneviève Tremblay-Racette" userId="26fdf809040552de" providerId="LiveId" clId="{2689AAF3-B4D5-482C-84F8-833D205795E1}" dt="2022-05-25T18:15:10.883" v="424" actId="15"/>
          <ac:spMkLst>
            <pc:docMk/>
            <pc:sldMk cId="1534755779" sldId="272"/>
            <ac:spMk id="3" creationId="{5ABAE098-BF6A-1344-9CCB-E2268A1A1A9C}"/>
          </ac:spMkLst>
        </pc:spChg>
        <pc:spChg chg="mod">
          <ac:chgData name="Geneviève Tremblay-Racette" userId="26fdf809040552de" providerId="LiveId" clId="{2689AAF3-B4D5-482C-84F8-833D205795E1}" dt="2022-05-25T18:16:10.367" v="436" actId="20577"/>
          <ac:spMkLst>
            <pc:docMk/>
            <pc:sldMk cId="1534755779" sldId="272"/>
            <ac:spMk id="5" creationId="{441060EE-32E8-BA44-BA02-01336DD86598}"/>
          </ac:spMkLst>
        </pc:spChg>
      </pc:sldChg>
      <pc:sldChg chg="del">
        <pc:chgData name="Geneviève Tremblay-Racette" userId="26fdf809040552de" providerId="LiveId" clId="{2689AAF3-B4D5-482C-84F8-833D205795E1}" dt="2022-05-25T18:15:15.851" v="425" actId="2696"/>
        <pc:sldMkLst>
          <pc:docMk/>
          <pc:sldMk cId="3019960969" sldId="273"/>
        </pc:sldMkLst>
      </pc:sldChg>
      <pc:sldChg chg="del">
        <pc:chgData name="Geneviève Tremblay-Racette" userId="26fdf809040552de" providerId="LiveId" clId="{2689AAF3-B4D5-482C-84F8-833D205795E1}" dt="2022-05-25T18:15:22.109" v="426" actId="2696"/>
        <pc:sldMkLst>
          <pc:docMk/>
          <pc:sldMk cId="2426544050" sldId="274"/>
        </pc:sldMkLst>
      </pc:sldChg>
      <pc:sldChg chg="modSp mod">
        <pc:chgData name="Geneviève Tremblay-Racette" userId="26fdf809040552de" providerId="LiveId" clId="{2689AAF3-B4D5-482C-84F8-833D205795E1}" dt="2022-05-25T18:18:31.172" v="463" actId="20577"/>
        <pc:sldMkLst>
          <pc:docMk/>
          <pc:sldMk cId="3030901801" sldId="275"/>
        </pc:sldMkLst>
        <pc:spChg chg="mod">
          <ac:chgData name="Geneviève Tremblay-Racette" userId="26fdf809040552de" providerId="LiveId" clId="{2689AAF3-B4D5-482C-84F8-833D205795E1}" dt="2022-05-25T18:18:31.172" v="463" actId="20577"/>
          <ac:spMkLst>
            <pc:docMk/>
            <pc:sldMk cId="3030901801" sldId="275"/>
            <ac:spMk id="3" creationId="{174F6AD0-6038-5C42-80F9-0FCC39409BB6}"/>
          </ac:spMkLst>
        </pc:spChg>
        <pc:spChg chg="mod">
          <ac:chgData name="Geneviève Tremblay-Racette" userId="26fdf809040552de" providerId="LiveId" clId="{2689AAF3-B4D5-482C-84F8-833D205795E1}" dt="2022-05-25T18:11:35.180" v="373" actId="20577"/>
          <ac:spMkLst>
            <pc:docMk/>
            <pc:sldMk cId="3030901801" sldId="275"/>
            <ac:spMk id="4" creationId="{4476535E-2867-834D-A159-42B99E39A600}"/>
          </ac:spMkLst>
        </pc:spChg>
      </pc:sldChg>
      <pc:sldChg chg="modSp del mod">
        <pc:chgData name="Geneviève Tremblay-Racette" userId="26fdf809040552de" providerId="LiveId" clId="{2689AAF3-B4D5-482C-84F8-833D205795E1}" dt="2022-05-25T18:09:10.254" v="343" actId="2696"/>
        <pc:sldMkLst>
          <pc:docMk/>
          <pc:sldMk cId="1595292471" sldId="276"/>
        </pc:sldMkLst>
        <pc:spChg chg="mod">
          <ac:chgData name="Geneviève Tremblay-Racette" userId="26fdf809040552de" providerId="LiveId" clId="{2689AAF3-B4D5-482C-84F8-833D205795E1}" dt="2022-05-25T18:02:51.784" v="288" actId="21"/>
          <ac:spMkLst>
            <pc:docMk/>
            <pc:sldMk cId="1595292471" sldId="276"/>
            <ac:spMk id="3" creationId="{9167710C-5CF9-BA45-8D45-77D117125342}"/>
          </ac:spMkLst>
        </pc:spChg>
      </pc:sldChg>
      <pc:sldChg chg="modSp del mod">
        <pc:chgData name="Geneviève Tremblay-Racette" userId="26fdf809040552de" providerId="LiveId" clId="{2689AAF3-B4D5-482C-84F8-833D205795E1}" dt="2022-05-25T18:13:10.906" v="404" actId="2696"/>
        <pc:sldMkLst>
          <pc:docMk/>
          <pc:sldMk cId="145405284" sldId="277"/>
        </pc:sldMkLst>
        <pc:spChg chg="mod">
          <ac:chgData name="Geneviève Tremblay-Racette" userId="26fdf809040552de" providerId="LiveId" clId="{2689AAF3-B4D5-482C-84F8-833D205795E1}" dt="2022-05-25T18:12:00.451" v="379" actId="20577"/>
          <ac:spMkLst>
            <pc:docMk/>
            <pc:sldMk cId="145405284" sldId="277"/>
            <ac:spMk id="3" creationId="{FAFA0FA0-13C1-C24C-AC33-406D8051401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DE44253-4951-DA4A-83AA-6B5CD48BCA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3ECF16D7-B206-9641-A680-F542289CE6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52A5E9-2954-8D4A-BCCD-BE0AF89A4D5A}" type="datetimeFigureOut">
              <a:rPr lang="fr-FR" smtClean="0"/>
              <a:t>25/05/2022</a:t>
            </a:fld>
            <a:endParaRPr lang="fr-FR"/>
          </a:p>
        </p:txBody>
      </p:sp>
      <p:sp>
        <p:nvSpPr>
          <p:cNvPr id="4" name="Espace réservé du pied de page 3">
            <a:extLst>
              <a:ext uri="{FF2B5EF4-FFF2-40B4-BE49-F238E27FC236}">
                <a16:creationId xmlns:a16="http://schemas.microsoft.com/office/drawing/2014/main" id="{92E3BB8D-FBEC-B446-917A-DCB3141A4E4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9B2EF901-85D3-0F4F-A465-1C48B89BD1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3E9FD3-5AA2-5F43-BBA7-DB9ACDDAEDC8}" type="slidenum">
              <a:rPr lang="fr-FR" smtClean="0"/>
              <a:t>‹N°›</a:t>
            </a:fld>
            <a:endParaRPr lang="fr-FR"/>
          </a:p>
        </p:txBody>
      </p:sp>
    </p:spTree>
    <p:extLst>
      <p:ext uri="{BB962C8B-B14F-4D97-AF65-F5344CB8AC3E}">
        <p14:creationId xmlns:p14="http://schemas.microsoft.com/office/powerpoint/2010/main" val="37215998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544E9-C65A-6946-9689-FAF9B8F85DE5}" type="datetimeFigureOut">
              <a:rPr lang="fr-FR" smtClean="0"/>
              <a:t>25/05/2022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FC5579-541B-A940-A4D0-F7B1B9C56BCF}" type="slidenum">
              <a:rPr lang="fr-FR" smtClean="0"/>
              <a:t>‹N°›</a:t>
            </a:fld>
            <a:endParaRPr lang="fr-FR"/>
          </a:p>
        </p:txBody>
      </p:sp>
    </p:spTree>
    <p:extLst>
      <p:ext uri="{BB962C8B-B14F-4D97-AF65-F5344CB8AC3E}">
        <p14:creationId xmlns:p14="http://schemas.microsoft.com/office/powerpoint/2010/main" val="24239476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A8A7E01-C774-974B-AAA6-6AFE5699FEEA}" type="datetime1">
              <a:rPr lang="fr-CA" smtClean="0"/>
              <a:t>2022-05-25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784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B6568A76-FF0A-274A-A88B-C8882DB2F082}" type="datetime1">
              <a:rPr lang="fr-CA" smtClean="0"/>
              <a:t>2022-05-25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1765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63C33B43-7013-D446-839B-A517E00B0494}" type="datetime1">
              <a:rPr lang="fr-CA" smtClean="0"/>
              <a:t>2022-05-25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5252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3B3CF39C-259E-C047-A293-F78C01F037C6}" type="datetime1">
              <a:rPr lang="fr-CA" smtClean="0"/>
              <a:t>2022-05-25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159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8C6FBBD6-51B3-4C45-9292-2DFC52790446}" type="datetime1">
              <a:rPr lang="fr-CA" smtClean="0"/>
              <a:t>2022-05-25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299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AEEA28D2-89A1-9F47-9480-0175C1BFEC4A}" type="datetime1">
              <a:rPr lang="fr-CA" smtClean="0"/>
              <a:t>2022-05-25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332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A4994264-21BD-5C47-9F0A-FF979BC88BCB}" type="datetime1">
              <a:rPr lang="fr-CA" smtClean="0"/>
              <a:t>2022-05-25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056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D0D766D-6157-BE48-B4A7-7610DC8FA3E5}" type="datetime1">
              <a:rPr lang="fr-CA" smtClean="0"/>
              <a:t>2022-05-25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5812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FBABF-CE2F-EE46-B80A-54DBF4E326F0}" type="datetime1">
              <a:rPr lang="fr-CA" smtClean="0"/>
              <a:t>2022-05-25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8734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1F455523-2579-7D40-B267-E9636916E8E3}" type="datetime1">
              <a:rPr lang="fr-CA" smtClean="0"/>
              <a:t>2022-05-25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481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A01C9B2-6D72-BC4E-826E-7FF5D53EC62F}" type="datetime1">
              <a:rPr lang="fr-CA" smtClean="0"/>
              <a:t>2022-05-25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592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22CB2D5-CF3B-9A41-9DF9-84EB4E329240}" type="datetime1">
              <a:rPr lang="fr-CA" smtClean="0"/>
              <a:t>2022-05-25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957379"/>
      </p:ext>
    </p:extLst>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tess.gouv.qc.ca/sacais/action-communautaire/politique-reconnaissance-soutien.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2D05C6-D000-3548-AC8C-FFFE7C0563D5}"/>
              </a:ext>
            </a:extLst>
          </p:cNvPr>
          <p:cNvSpPr>
            <a:spLocks noGrp="1"/>
          </p:cNvSpPr>
          <p:nvPr>
            <p:ph type="ctrTitle"/>
          </p:nvPr>
        </p:nvSpPr>
        <p:spPr/>
        <p:txBody>
          <a:bodyPr/>
          <a:lstStyle/>
          <a:p>
            <a:r>
              <a:rPr lang="fr-FR" dirty="0"/>
              <a:t>Le PAGAC</a:t>
            </a:r>
          </a:p>
        </p:txBody>
      </p:sp>
      <p:sp>
        <p:nvSpPr>
          <p:cNvPr id="3" name="Sous-titre 2">
            <a:extLst>
              <a:ext uri="{FF2B5EF4-FFF2-40B4-BE49-F238E27FC236}">
                <a16:creationId xmlns:a16="http://schemas.microsoft.com/office/drawing/2014/main" id="{67A9FA95-6950-744C-B76D-4DDEBDFDD997}"/>
              </a:ext>
            </a:extLst>
          </p:cNvPr>
          <p:cNvSpPr>
            <a:spLocks noGrp="1"/>
          </p:cNvSpPr>
          <p:nvPr>
            <p:ph type="subTitle" idx="1"/>
          </p:nvPr>
        </p:nvSpPr>
        <p:spPr/>
        <p:txBody>
          <a:bodyPr/>
          <a:lstStyle/>
          <a:p>
            <a:r>
              <a:rPr lang="fr-FR" dirty="0"/>
              <a:t>Plan d’action gouvernemental en matière d’action communautaire 2022-2027</a:t>
            </a:r>
          </a:p>
        </p:txBody>
      </p:sp>
    </p:spTree>
    <p:extLst>
      <p:ext uri="{BB962C8B-B14F-4D97-AF65-F5344CB8AC3E}">
        <p14:creationId xmlns:p14="http://schemas.microsoft.com/office/powerpoint/2010/main" val="1768206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73CB01-92BA-D545-BF99-F1215B61FA53}"/>
              </a:ext>
            </a:extLst>
          </p:cNvPr>
          <p:cNvSpPr>
            <a:spLocks noGrp="1"/>
          </p:cNvSpPr>
          <p:nvPr>
            <p:ph type="title"/>
          </p:nvPr>
        </p:nvSpPr>
        <p:spPr/>
        <p:txBody>
          <a:bodyPr/>
          <a:lstStyle/>
          <a:p>
            <a:r>
              <a:rPr lang="fr-FR" dirty="0"/>
              <a:t>Enjeux…</a:t>
            </a:r>
          </a:p>
        </p:txBody>
      </p:sp>
      <p:sp>
        <p:nvSpPr>
          <p:cNvPr id="3" name="Espace réservé du contenu 2">
            <a:extLst>
              <a:ext uri="{FF2B5EF4-FFF2-40B4-BE49-F238E27FC236}">
                <a16:creationId xmlns:a16="http://schemas.microsoft.com/office/drawing/2014/main" id="{174F6AD0-6038-5C42-80F9-0FCC39409BB6}"/>
              </a:ext>
            </a:extLst>
          </p:cNvPr>
          <p:cNvSpPr>
            <a:spLocks noGrp="1"/>
          </p:cNvSpPr>
          <p:nvPr>
            <p:ph idx="1"/>
          </p:nvPr>
        </p:nvSpPr>
        <p:spPr>
          <a:xfrm>
            <a:off x="1212112" y="2005100"/>
            <a:ext cx="10119189" cy="3450613"/>
          </a:xfrm>
        </p:spPr>
        <p:txBody>
          <a:bodyPr/>
          <a:lstStyle/>
          <a:p>
            <a:pPr marL="0" indent="0">
              <a:buNone/>
            </a:pPr>
            <a:r>
              <a:rPr lang="fr-FR" sz="2400" b="1" dirty="0"/>
              <a:t>3. Cohérence des actions des partenaires de l’AC</a:t>
            </a:r>
            <a:endParaRPr lang="fr-FR" sz="1400" b="1" dirty="0"/>
          </a:p>
          <a:p>
            <a:pPr marL="0" indent="0">
              <a:buNone/>
            </a:pPr>
            <a:r>
              <a:rPr lang="fr-FR" b="1" dirty="0"/>
              <a:t>3.1.1 Renforcir les réseaux des CDC dans leur effort de concertation territoriale</a:t>
            </a:r>
          </a:p>
          <a:p>
            <a:pPr lvl="1"/>
            <a:r>
              <a:rPr lang="fr-FR" dirty="0"/>
              <a:t>De nouvelles sommes à venir pour les Corporations de développement communautaire?</a:t>
            </a:r>
          </a:p>
          <a:p>
            <a:pPr lvl="2"/>
            <a:r>
              <a:rPr lang="fr-FR" dirty="0"/>
              <a:t>Annoncé dans quelques CDC en lien avec les « Mesures d’impacts social » en lien CSMO-ESAC</a:t>
            </a:r>
          </a:p>
          <a:p>
            <a:pPr lvl="1"/>
            <a:r>
              <a:rPr lang="fr-FR" dirty="0"/>
              <a:t>Quelle place pour le mouvement d’ÉPA?</a:t>
            </a:r>
          </a:p>
          <a:p>
            <a:pPr marL="0" lvl="0" indent="0">
              <a:buNone/>
            </a:pPr>
            <a:r>
              <a:rPr lang="fr-CA" b="1" dirty="0">
                <a:effectLst/>
                <a:latin typeface="Calibri" panose="020F0502020204030204" pitchFamily="34" charset="0"/>
                <a:ea typeface="Calibri" panose="020F0502020204030204" pitchFamily="34" charset="0"/>
                <a:cs typeface="Calibri" panose="020F0502020204030204" pitchFamily="34" charset="0"/>
              </a:rPr>
              <a:t>3.2.3 Simplifier demandes de financement et reddition de compte au SACAIS</a:t>
            </a:r>
            <a:endParaRPr lang="en-CA"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fr-CA" sz="15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Nouveau système informatique d’abord au SACAIS mais après vers d’autres ministères</a:t>
            </a:r>
            <a:endParaRPr lang="fr-CA" sz="1500" dirty="0"/>
          </a:p>
        </p:txBody>
      </p:sp>
      <p:sp>
        <p:nvSpPr>
          <p:cNvPr id="4" name="Espace réservé du numéro de diapositive 3">
            <a:extLst>
              <a:ext uri="{FF2B5EF4-FFF2-40B4-BE49-F238E27FC236}">
                <a16:creationId xmlns:a16="http://schemas.microsoft.com/office/drawing/2014/main" id="{4476535E-2867-834D-A159-42B99E39A600}"/>
              </a:ext>
            </a:extLst>
          </p:cNvPr>
          <p:cNvSpPr>
            <a:spLocks noGrp="1"/>
          </p:cNvSpPr>
          <p:nvPr>
            <p:ph type="sldNum" sz="quarter" idx="12"/>
          </p:nvPr>
        </p:nvSpPr>
        <p:spPr/>
        <p:txBody>
          <a:bodyPr/>
          <a:lstStyle/>
          <a:p>
            <a:r>
              <a:rPr lang="en-US" dirty="0"/>
              <a:t>9</a:t>
            </a:r>
          </a:p>
        </p:txBody>
      </p:sp>
    </p:spTree>
    <p:extLst>
      <p:ext uri="{BB962C8B-B14F-4D97-AF65-F5344CB8AC3E}">
        <p14:creationId xmlns:p14="http://schemas.microsoft.com/office/powerpoint/2010/main" val="303090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E9F123-2A71-CC41-BCA1-7D61BEEDBDC1}"/>
              </a:ext>
            </a:extLst>
          </p:cNvPr>
          <p:cNvSpPr>
            <a:spLocks noGrp="1"/>
          </p:cNvSpPr>
          <p:nvPr>
            <p:ph type="title"/>
          </p:nvPr>
        </p:nvSpPr>
        <p:spPr>
          <a:xfrm>
            <a:off x="1451579" y="804519"/>
            <a:ext cx="9603275" cy="791199"/>
          </a:xfrm>
        </p:spPr>
        <p:txBody>
          <a:bodyPr/>
          <a:lstStyle/>
          <a:p>
            <a:r>
              <a:rPr lang="fr-FR" dirty="0"/>
              <a:t>Enjeux…</a:t>
            </a:r>
          </a:p>
        </p:txBody>
      </p:sp>
      <p:sp>
        <p:nvSpPr>
          <p:cNvPr id="3" name="Espace réservé du contenu 2">
            <a:extLst>
              <a:ext uri="{FF2B5EF4-FFF2-40B4-BE49-F238E27FC236}">
                <a16:creationId xmlns:a16="http://schemas.microsoft.com/office/drawing/2014/main" id="{E53CE48C-9498-CD4F-ACB1-31EE5BF81303}"/>
              </a:ext>
            </a:extLst>
          </p:cNvPr>
          <p:cNvSpPr>
            <a:spLocks noGrp="1"/>
          </p:cNvSpPr>
          <p:nvPr>
            <p:ph idx="1"/>
          </p:nvPr>
        </p:nvSpPr>
        <p:spPr>
          <a:xfrm>
            <a:off x="788894" y="2015732"/>
            <a:ext cx="10452847" cy="3721680"/>
          </a:xfrm>
        </p:spPr>
        <p:txBody>
          <a:bodyPr>
            <a:normAutofit/>
          </a:bodyPr>
          <a:lstStyle/>
          <a:p>
            <a:pPr marL="0" indent="0">
              <a:buNone/>
            </a:pPr>
            <a:r>
              <a:rPr lang="fr-CA" b="1" dirty="0"/>
              <a:t>3.2 Harmoniser et consolider les actions des partenaires de l’action communautaire</a:t>
            </a:r>
          </a:p>
          <a:p>
            <a:pPr lvl="0"/>
            <a:r>
              <a:rPr lang="fr-CA" sz="1500" dirty="0"/>
              <a:t>Création d’une </a:t>
            </a:r>
            <a:r>
              <a:rPr lang="fr-CA" sz="1500" b="1" dirty="0"/>
              <a:t>Table des partenaires </a:t>
            </a:r>
            <a:r>
              <a:rPr lang="fr-CA" sz="1500" dirty="0"/>
              <a:t>pour favoriser la collaboration, la concertation et la </a:t>
            </a:r>
            <a:r>
              <a:rPr lang="fr-CA" sz="1500" u="sng" dirty="0"/>
              <a:t>mise en œuvre des orientations gouvernementales</a:t>
            </a:r>
            <a:r>
              <a:rPr lang="fr-CA" sz="1500" dirty="0"/>
              <a:t>. </a:t>
            </a:r>
          </a:p>
          <a:p>
            <a:pPr lvl="0"/>
            <a:r>
              <a:rPr lang="fr-CA" sz="1500" dirty="0"/>
              <a:t>Sur cette table devrait se retrouver le gouvernement du Québec, les municipalités et les fondations.</a:t>
            </a:r>
          </a:p>
          <a:p>
            <a:pPr lvl="0"/>
            <a:r>
              <a:rPr lang="fr-CA" sz="1500" dirty="0"/>
              <a:t>À l'aide de cette mesure, on pourrait croire que le gouvernent cherche d’autre façon de financer le milieu communautaire principalement au niveau du financement à la mission globale. Il faudra être vigilant face à ces nouveaux types de financement. (3.2.1)</a:t>
            </a:r>
            <a:r>
              <a:rPr lang="fr-CA" sz="1500" b="1" dirty="0">
                <a:effectLst/>
                <a:latin typeface="Calibri" panose="020F0502020204030204" pitchFamily="34" charset="0"/>
                <a:ea typeface="Calibri" panose="020F0502020204030204" pitchFamily="34" charset="0"/>
                <a:cs typeface="Calibri" panose="020F0502020204030204" pitchFamily="34" charset="0"/>
              </a:rPr>
              <a:t> </a:t>
            </a:r>
          </a:p>
          <a:p>
            <a:pPr marL="0" indent="0">
              <a:buNone/>
            </a:pPr>
            <a:r>
              <a:rPr lang="fr-CA" sz="2000" b="1" dirty="0"/>
              <a:t>MAJEUR:</a:t>
            </a:r>
          </a:p>
          <a:p>
            <a:r>
              <a:rPr lang="fr-CA" sz="1800" b="1" dirty="0"/>
              <a:t>Mise à jour du cadre de référence en matière d’action communautaire (3.2.2)</a:t>
            </a:r>
          </a:p>
          <a:p>
            <a:pPr lvl="0"/>
            <a:endParaRPr lang="fr-CA" sz="1800" b="1" dirty="0">
              <a:effectLst/>
              <a:latin typeface="Calibri" panose="020F0502020204030204" pitchFamily="34" charset="0"/>
              <a:ea typeface="Calibri" panose="020F0502020204030204" pitchFamily="34" charset="0"/>
              <a:cs typeface="Calibri" panose="020F0502020204030204" pitchFamily="34" charset="0"/>
            </a:endParaRPr>
          </a:p>
          <a:p>
            <a:pPr lvl="0"/>
            <a:endParaRPr lang="fr-CA" dirty="0"/>
          </a:p>
          <a:p>
            <a:endParaRPr lang="fr-FR" dirty="0"/>
          </a:p>
        </p:txBody>
      </p:sp>
      <p:sp>
        <p:nvSpPr>
          <p:cNvPr id="5" name="Espace réservé du numéro de diapositive 4">
            <a:extLst>
              <a:ext uri="{FF2B5EF4-FFF2-40B4-BE49-F238E27FC236}">
                <a16:creationId xmlns:a16="http://schemas.microsoft.com/office/drawing/2014/main" id="{E272841E-738C-2840-85CA-C6030CA2DC01}"/>
              </a:ext>
            </a:extLst>
          </p:cNvPr>
          <p:cNvSpPr>
            <a:spLocks noGrp="1"/>
          </p:cNvSpPr>
          <p:nvPr>
            <p:ph type="sldNum" sz="quarter" idx="12"/>
          </p:nvPr>
        </p:nvSpPr>
        <p:spPr/>
        <p:txBody>
          <a:bodyPr/>
          <a:lstStyle/>
          <a:p>
            <a:r>
              <a:rPr lang="en-US" dirty="0"/>
              <a:t>10</a:t>
            </a:r>
          </a:p>
        </p:txBody>
      </p:sp>
    </p:spTree>
    <p:extLst>
      <p:ext uri="{BB962C8B-B14F-4D97-AF65-F5344CB8AC3E}">
        <p14:creationId xmlns:p14="http://schemas.microsoft.com/office/powerpoint/2010/main" val="151539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4297F8-68AF-2846-AB28-CF53F248A8BE}"/>
              </a:ext>
            </a:extLst>
          </p:cNvPr>
          <p:cNvSpPr>
            <a:spLocks noGrp="1"/>
          </p:cNvSpPr>
          <p:nvPr>
            <p:ph type="title"/>
          </p:nvPr>
        </p:nvSpPr>
        <p:spPr/>
        <p:txBody>
          <a:bodyPr/>
          <a:lstStyle/>
          <a:p>
            <a:r>
              <a:rPr lang="fr-FR" dirty="0"/>
              <a:t>Enjeux…</a:t>
            </a:r>
          </a:p>
        </p:txBody>
      </p:sp>
      <p:sp>
        <p:nvSpPr>
          <p:cNvPr id="3" name="Espace réservé du contenu 2">
            <a:extLst>
              <a:ext uri="{FF2B5EF4-FFF2-40B4-BE49-F238E27FC236}">
                <a16:creationId xmlns:a16="http://schemas.microsoft.com/office/drawing/2014/main" id="{54209B54-E4A1-6A43-B6C5-8FED9EF6B829}"/>
              </a:ext>
            </a:extLst>
          </p:cNvPr>
          <p:cNvSpPr>
            <a:spLocks noGrp="1"/>
          </p:cNvSpPr>
          <p:nvPr>
            <p:ph idx="1"/>
          </p:nvPr>
        </p:nvSpPr>
        <p:spPr/>
        <p:txBody>
          <a:bodyPr>
            <a:normAutofit fontScale="85000" lnSpcReduction="10000"/>
          </a:bodyPr>
          <a:lstStyle/>
          <a:p>
            <a:pPr marL="0" indent="0">
              <a:buNone/>
            </a:pPr>
            <a:r>
              <a:rPr lang="fr-CA" b="1" dirty="0"/>
              <a:t>4.1 : Faire connaître l’action communautaire et sa contribution au développement social et économique du Québec</a:t>
            </a:r>
          </a:p>
          <a:p>
            <a:r>
              <a:rPr lang="fr-CA" dirty="0"/>
              <a:t>réaliser un portrait statistique de l’action communautaire pour quantifier nos actions et notre contribution au développement socioéconomique du Québec </a:t>
            </a:r>
          </a:p>
          <a:p>
            <a:r>
              <a:rPr lang="fr-CA" dirty="0"/>
              <a:t>projet de recherche pour aller chercher de l’information fiable et à jour de nos organismes. </a:t>
            </a:r>
          </a:p>
          <a:p>
            <a:pPr lvl="1"/>
            <a:r>
              <a:rPr lang="fr-CA" dirty="0"/>
              <a:t>Cette mesure est inquiétante d’abord parce que ce ne sont pas toutes nos actions qui sont </a:t>
            </a:r>
            <a:r>
              <a:rPr lang="fr-CA" b="1" dirty="0"/>
              <a:t>quantifiables</a:t>
            </a:r>
            <a:r>
              <a:rPr lang="fr-CA" dirty="0"/>
              <a:t> ou </a:t>
            </a:r>
            <a:r>
              <a:rPr lang="fr-CA" b="1" dirty="0"/>
              <a:t>mesurables. </a:t>
            </a:r>
            <a:r>
              <a:rPr lang="fr-CA" dirty="0"/>
              <a:t>Nos actions ne contribuent pas toujours directement au développement socioéconomique du Québec. Enfin, on se questionne sur à quoi vont servir ses données exactement? </a:t>
            </a:r>
          </a:p>
          <a:p>
            <a:pPr lvl="1"/>
            <a:r>
              <a:rPr lang="fr-CA" dirty="0"/>
              <a:t>Est-ce que cela entraînera des conséquences sur nos subventions ou fera en sorte que nos redditions de compte soient plus complexes et exige davantage d’information quantitative? Est-ce que ce type de recherche sert à voir s’il y a du </a:t>
            </a:r>
            <a:r>
              <a:rPr lang="fr-CA" b="1" dirty="0"/>
              <a:t>dédoublement</a:t>
            </a:r>
            <a:r>
              <a:rPr lang="fr-CA" dirty="0"/>
              <a:t> dans le milieu? (4.1.1)</a:t>
            </a:r>
          </a:p>
          <a:p>
            <a:pPr lvl="1"/>
            <a:endParaRPr lang="fr-CA" dirty="0"/>
          </a:p>
          <a:p>
            <a:endParaRPr lang="fr-FR" dirty="0"/>
          </a:p>
        </p:txBody>
      </p:sp>
      <p:sp>
        <p:nvSpPr>
          <p:cNvPr id="5" name="Espace réservé du numéro de diapositive 4">
            <a:extLst>
              <a:ext uri="{FF2B5EF4-FFF2-40B4-BE49-F238E27FC236}">
                <a16:creationId xmlns:a16="http://schemas.microsoft.com/office/drawing/2014/main" id="{088E81F9-B53B-BB49-92C3-3271C2B5FCFE}"/>
              </a:ext>
            </a:extLst>
          </p:cNvPr>
          <p:cNvSpPr>
            <a:spLocks noGrp="1"/>
          </p:cNvSpPr>
          <p:nvPr>
            <p:ph type="sldNum" sz="quarter" idx="12"/>
          </p:nvPr>
        </p:nvSpPr>
        <p:spPr/>
        <p:txBody>
          <a:bodyPr/>
          <a:lstStyle/>
          <a:p>
            <a:r>
              <a:rPr lang="en-US" dirty="0"/>
              <a:t>11</a:t>
            </a:r>
          </a:p>
        </p:txBody>
      </p:sp>
    </p:spTree>
    <p:extLst>
      <p:ext uri="{BB962C8B-B14F-4D97-AF65-F5344CB8AC3E}">
        <p14:creationId xmlns:p14="http://schemas.microsoft.com/office/powerpoint/2010/main" val="1717033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E24886-251D-1B4A-98A4-36DEA8B5FB7C}"/>
              </a:ext>
            </a:extLst>
          </p:cNvPr>
          <p:cNvSpPr>
            <a:spLocks noGrp="1"/>
          </p:cNvSpPr>
          <p:nvPr>
            <p:ph type="title"/>
          </p:nvPr>
        </p:nvSpPr>
        <p:spPr/>
        <p:txBody>
          <a:bodyPr/>
          <a:lstStyle/>
          <a:p>
            <a:r>
              <a:rPr lang="fr-FR" dirty="0"/>
              <a:t>Enjeux…</a:t>
            </a:r>
          </a:p>
        </p:txBody>
      </p:sp>
      <p:sp>
        <p:nvSpPr>
          <p:cNvPr id="3" name="Espace réservé du contenu 2">
            <a:extLst>
              <a:ext uri="{FF2B5EF4-FFF2-40B4-BE49-F238E27FC236}">
                <a16:creationId xmlns:a16="http://schemas.microsoft.com/office/drawing/2014/main" id="{5ABAE098-BF6A-1344-9CCB-E2268A1A1A9C}"/>
              </a:ext>
            </a:extLst>
          </p:cNvPr>
          <p:cNvSpPr>
            <a:spLocks noGrp="1"/>
          </p:cNvSpPr>
          <p:nvPr>
            <p:ph idx="1"/>
          </p:nvPr>
        </p:nvSpPr>
        <p:spPr/>
        <p:txBody>
          <a:bodyPr>
            <a:normAutofit/>
          </a:bodyPr>
          <a:lstStyle/>
          <a:p>
            <a:pPr marL="0" indent="0">
              <a:buNone/>
            </a:pPr>
            <a:r>
              <a:rPr lang="fr-CA" b="1" dirty="0"/>
              <a:t>4.2 Faire rayonner et soutenir les bonnes pratiques en action communautaire</a:t>
            </a:r>
          </a:p>
          <a:p>
            <a:pPr lvl="1"/>
            <a:r>
              <a:rPr lang="fr-CA" dirty="0"/>
              <a:t>encourage les organismes à évaluer leurs activités, le degré d’atteinte des objectifs et des résultats ainsi que le degré de satisfaction des usagers face aux services offerts </a:t>
            </a:r>
            <a:r>
              <a:rPr lang="fr-CA" b="1" dirty="0"/>
              <a:t> </a:t>
            </a:r>
          </a:p>
          <a:p>
            <a:pPr lvl="1"/>
            <a:r>
              <a:rPr lang="fr-CA" i="1" dirty="0"/>
              <a:t>On parle de développer une culture d’évaluation, afin d’assurer une amélioration continue.</a:t>
            </a:r>
            <a:r>
              <a:rPr lang="fr-CA" dirty="0"/>
              <a:t> </a:t>
            </a:r>
          </a:p>
          <a:p>
            <a:r>
              <a:rPr lang="fr-CA" sz="1800" b="1" dirty="0">
                <a:effectLst/>
                <a:latin typeface="Calibri" panose="020F0502020204030204" pitchFamily="34" charset="0"/>
                <a:ea typeface="Calibri" panose="020F0502020204030204" pitchFamily="34" charset="0"/>
                <a:cs typeface="Calibri" panose="020F0502020204030204" pitchFamily="34" charset="0"/>
              </a:rPr>
              <a:t>Deux appels de projets pour initiative pour lutter contre la pauvreté et l’exclusion sociale </a:t>
            </a:r>
            <a:r>
              <a:rPr lang="fr-CA" sz="1800" dirty="0">
                <a:effectLst/>
                <a:latin typeface="Calibri" panose="020F0502020204030204" pitchFamily="34" charset="0"/>
                <a:ea typeface="Calibri" panose="020F0502020204030204" pitchFamily="34" charset="0"/>
                <a:cs typeface="Calibri" panose="020F0502020204030204" pitchFamily="34" charset="0"/>
              </a:rPr>
              <a:t>(4.2.2)</a:t>
            </a:r>
          </a:p>
          <a:p>
            <a:pPr lvl="0"/>
            <a:r>
              <a:rPr lang="fr-CA" sz="1800" b="1" dirty="0">
                <a:effectLst/>
                <a:latin typeface="Calibri" panose="020F0502020204030204" pitchFamily="34" charset="0"/>
                <a:ea typeface="Calibri" panose="020F0502020204030204" pitchFamily="34" charset="0"/>
                <a:cs typeface="Calibri" panose="020F0502020204030204" pitchFamily="34" charset="0"/>
              </a:rPr>
              <a:t>Favoriser la résilience et l’autonomie des organismes communautaires en cas de situation exceptionnelle </a:t>
            </a:r>
            <a:r>
              <a:rPr lang="fr-CA" dirty="0"/>
              <a:t>(de quoi parle-t-on? crises à venir?)</a:t>
            </a:r>
          </a:p>
          <a:p>
            <a:pPr lvl="1"/>
            <a:r>
              <a:rPr lang="fr-CA" dirty="0"/>
              <a:t>On croyait que c’était une force du communautaire d’être résilient et autonome? (4.2.3) </a:t>
            </a:r>
          </a:p>
          <a:p>
            <a:endParaRPr lang="fr-CA" b="1" dirty="0"/>
          </a:p>
          <a:p>
            <a:endParaRPr lang="fr-FR" dirty="0"/>
          </a:p>
        </p:txBody>
      </p:sp>
      <p:sp>
        <p:nvSpPr>
          <p:cNvPr id="5" name="Espace réservé du numéro de diapositive 4">
            <a:extLst>
              <a:ext uri="{FF2B5EF4-FFF2-40B4-BE49-F238E27FC236}">
                <a16:creationId xmlns:a16="http://schemas.microsoft.com/office/drawing/2014/main" id="{441060EE-32E8-BA44-BA02-01336DD86598}"/>
              </a:ext>
            </a:extLst>
          </p:cNvPr>
          <p:cNvSpPr>
            <a:spLocks noGrp="1"/>
          </p:cNvSpPr>
          <p:nvPr>
            <p:ph type="sldNum" sz="quarter" idx="12"/>
          </p:nvPr>
        </p:nvSpPr>
        <p:spPr/>
        <p:txBody>
          <a:bodyPr/>
          <a:lstStyle/>
          <a:p>
            <a:r>
              <a:rPr lang="en-US" dirty="0"/>
              <a:t>12</a:t>
            </a:r>
          </a:p>
        </p:txBody>
      </p:sp>
    </p:spTree>
    <p:extLst>
      <p:ext uri="{BB962C8B-B14F-4D97-AF65-F5344CB8AC3E}">
        <p14:creationId xmlns:p14="http://schemas.microsoft.com/office/powerpoint/2010/main" val="1534755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6AEF55-CA34-1A43-A7A6-FFEE6138ABCF}"/>
              </a:ext>
            </a:extLst>
          </p:cNvPr>
          <p:cNvSpPr>
            <a:spLocks noGrp="1"/>
          </p:cNvSpPr>
          <p:nvPr>
            <p:ph type="title"/>
          </p:nvPr>
        </p:nvSpPr>
        <p:spPr/>
        <p:txBody>
          <a:bodyPr/>
          <a:lstStyle/>
          <a:p>
            <a:r>
              <a:rPr lang="fr-FR" b="1" dirty="0"/>
              <a:t>PAGAC – C’est quoi?</a:t>
            </a:r>
          </a:p>
        </p:txBody>
      </p:sp>
      <p:sp>
        <p:nvSpPr>
          <p:cNvPr id="3" name="Espace réservé du contenu 2">
            <a:extLst>
              <a:ext uri="{FF2B5EF4-FFF2-40B4-BE49-F238E27FC236}">
                <a16:creationId xmlns:a16="http://schemas.microsoft.com/office/drawing/2014/main" id="{835D2158-6684-5B41-BAD0-209F044FBDEA}"/>
              </a:ext>
            </a:extLst>
          </p:cNvPr>
          <p:cNvSpPr>
            <a:spLocks noGrp="1"/>
          </p:cNvSpPr>
          <p:nvPr>
            <p:ph idx="1"/>
          </p:nvPr>
        </p:nvSpPr>
        <p:spPr/>
        <p:txBody>
          <a:bodyPr>
            <a:normAutofit fontScale="92500" lnSpcReduction="10000"/>
          </a:bodyPr>
          <a:lstStyle/>
          <a:p>
            <a:pPr>
              <a:lnSpc>
                <a:spcPct val="107000"/>
              </a:lnSpc>
              <a:spcAft>
                <a:spcPts val="800"/>
              </a:spcAft>
            </a:pPr>
            <a:r>
              <a:rPr lang="fr-CA"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Sous l’autorité́ du ministre du Travail, de l’Emploi et de la Solidarité sociale (Jean Boulet)</a:t>
            </a:r>
          </a:p>
          <a:p>
            <a:pPr>
              <a:lnSpc>
                <a:spcPct val="107000"/>
              </a:lnSpc>
              <a:spcAft>
                <a:spcPts val="800"/>
              </a:spcAft>
            </a:pPr>
            <a:r>
              <a:rPr lang="fr-CA"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le plan d’action gouvernemental décrit l’ensemble des moyens et des actions à mener par le gouvernement dans chacun des ministères afin d’assurer la mise en œuvre de la </a:t>
            </a:r>
            <a:r>
              <a:rPr lang="fr-CA"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Politique de reconnaissance de l’action communautaire</a:t>
            </a:r>
            <a:r>
              <a:rPr lang="fr-CA" u="sng" baseline="30000" dirty="0">
                <a:solidFill>
                  <a:srgbClr val="000000"/>
                </a:solidFill>
                <a:latin typeface="Calibri" panose="020F0502020204030204" pitchFamily="34" charset="0"/>
                <a:ea typeface="Calibri" panose="020F0502020204030204" pitchFamily="34" charset="0"/>
                <a:cs typeface="Calibri" panose="020F0502020204030204" pitchFamily="34" charset="0"/>
              </a:rPr>
              <a:t>1</a:t>
            </a:r>
            <a:r>
              <a:rPr lang="fr-CA"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r>
              <a:rPr lang="fr-CA"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dirty="0"/>
              <a:t>Un seul plan d’action adopté en 2004</a:t>
            </a:r>
          </a:p>
          <a:p>
            <a:r>
              <a:rPr lang="fr-FR" dirty="0"/>
              <a:t>Échu depuis 2008</a:t>
            </a:r>
          </a:p>
          <a:p>
            <a:pPr marL="0" indent="0">
              <a:lnSpc>
                <a:spcPct val="107000"/>
              </a:lnSpc>
              <a:spcAft>
                <a:spcPts val="800"/>
              </a:spcAft>
              <a:buNone/>
            </a:pPr>
            <a:endParaRPr lang="fr-CA"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fr-CA" sz="1400" dirty="0">
                <a:effectLst/>
                <a:latin typeface="Calibri" panose="020F0502020204030204" pitchFamily="34" charset="0"/>
                <a:ea typeface="Calibri" panose="020F0502020204030204" pitchFamily="34" charset="0"/>
                <a:cs typeface="Times New Roman" panose="02020603050405020304" pitchFamily="18" charset="0"/>
              </a:rPr>
              <a:t>1. Ce document permet au Gouvernement de clarifier sa relation avec le milieu communautaire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CA" dirty="0"/>
          </a:p>
          <a:p>
            <a:endParaRPr lang="fr-FR" dirty="0"/>
          </a:p>
          <a:p>
            <a:endParaRPr lang="fr-FR" dirty="0"/>
          </a:p>
        </p:txBody>
      </p:sp>
      <p:sp>
        <p:nvSpPr>
          <p:cNvPr id="5" name="Espace réservé du numéro de diapositive 4">
            <a:extLst>
              <a:ext uri="{FF2B5EF4-FFF2-40B4-BE49-F238E27FC236}">
                <a16:creationId xmlns:a16="http://schemas.microsoft.com/office/drawing/2014/main" id="{3D7660AF-EFE0-D544-961E-C28F0A2080CC}"/>
              </a:ext>
            </a:extLst>
          </p:cNvPr>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344444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7F07DF-CFBF-2B4B-B49E-EB7C8788AEE9}"/>
              </a:ext>
            </a:extLst>
          </p:cNvPr>
          <p:cNvSpPr>
            <a:spLocks noGrp="1"/>
          </p:cNvSpPr>
          <p:nvPr>
            <p:ph type="title"/>
          </p:nvPr>
        </p:nvSpPr>
        <p:spPr/>
        <p:txBody>
          <a:bodyPr/>
          <a:lstStyle/>
          <a:p>
            <a:r>
              <a:rPr lang="fr-FR" b="1" dirty="0"/>
              <a:t>PAGAC 2022 = 1,1 Milliard sur 5 ans</a:t>
            </a:r>
          </a:p>
        </p:txBody>
      </p:sp>
      <p:sp>
        <p:nvSpPr>
          <p:cNvPr id="3" name="Espace réservé du contenu 2">
            <a:extLst>
              <a:ext uri="{FF2B5EF4-FFF2-40B4-BE49-F238E27FC236}">
                <a16:creationId xmlns:a16="http://schemas.microsoft.com/office/drawing/2014/main" id="{5E41AE66-8086-984A-8232-72CED93C6674}"/>
              </a:ext>
            </a:extLst>
          </p:cNvPr>
          <p:cNvSpPr>
            <a:spLocks noGrp="1"/>
          </p:cNvSpPr>
          <p:nvPr>
            <p:ph idx="1"/>
          </p:nvPr>
        </p:nvSpPr>
        <p:spPr/>
        <p:txBody>
          <a:bodyPr/>
          <a:lstStyle/>
          <a:p>
            <a:pPr marL="0" indent="0">
              <a:buNone/>
            </a:pPr>
            <a:r>
              <a:rPr lang="fr-FR" b="1" dirty="0"/>
              <a:t>4 axes :</a:t>
            </a:r>
          </a:p>
          <a:p>
            <a:r>
              <a:rPr lang="fr-FR" dirty="0"/>
              <a:t>Capacité d’agir des organismes communautaires</a:t>
            </a:r>
          </a:p>
          <a:p>
            <a:r>
              <a:rPr lang="fr-FR" dirty="0"/>
              <a:t>Mobilisation des partenaires</a:t>
            </a:r>
          </a:p>
          <a:p>
            <a:r>
              <a:rPr lang="fr-FR" dirty="0"/>
              <a:t>Cohérence des actions des partenaires de l’Action Communautaire (AC)</a:t>
            </a:r>
          </a:p>
          <a:p>
            <a:r>
              <a:rPr lang="fr-FR" dirty="0"/>
              <a:t>Connaissance et valorisation de l’AC</a:t>
            </a:r>
          </a:p>
        </p:txBody>
      </p:sp>
      <p:sp>
        <p:nvSpPr>
          <p:cNvPr id="5" name="Espace réservé du numéro de diapositive 4">
            <a:extLst>
              <a:ext uri="{FF2B5EF4-FFF2-40B4-BE49-F238E27FC236}">
                <a16:creationId xmlns:a16="http://schemas.microsoft.com/office/drawing/2014/main" id="{26532A1B-BD09-5943-9DC7-7ADE9C74F779}"/>
              </a:ext>
            </a:extLst>
          </p:cNvPr>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264479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B66BFD-6D43-2648-B64A-7EEC8BCFB5DA}"/>
              </a:ext>
            </a:extLst>
          </p:cNvPr>
          <p:cNvSpPr>
            <a:spLocks noGrp="1"/>
          </p:cNvSpPr>
          <p:nvPr>
            <p:ph type="title"/>
          </p:nvPr>
        </p:nvSpPr>
        <p:spPr/>
        <p:txBody>
          <a:bodyPr/>
          <a:lstStyle/>
          <a:p>
            <a:r>
              <a:rPr lang="fr-FR" dirty="0"/>
              <a:t>De nouvelles Sommes pour la Défense collective des Droits (DCD)</a:t>
            </a:r>
          </a:p>
        </p:txBody>
      </p:sp>
      <p:sp>
        <p:nvSpPr>
          <p:cNvPr id="3" name="Espace réservé du contenu 2">
            <a:extLst>
              <a:ext uri="{FF2B5EF4-FFF2-40B4-BE49-F238E27FC236}">
                <a16:creationId xmlns:a16="http://schemas.microsoft.com/office/drawing/2014/main" id="{737E93B1-AF29-164F-9569-B5462607DF3F}"/>
              </a:ext>
            </a:extLst>
          </p:cNvPr>
          <p:cNvSpPr>
            <a:spLocks noGrp="1"/>
          </p:cNvSpPr>
          <p:nvPr>
            <p:ph idx="1"/>
          </p:nvPr>
        </p:nvSpPr>
        <p:spPr/>
        <p:txBody>
          <a:bodyPr/>
          <a:lstStyle/>
          <a:p>
            <a:r>
              <a:rPr lang="fr-CA" dirty="0"/>
              <a:t>On prévoit une augmentation d’environ 13 000$ pour les organismes financés par le PSOC et pour les organismes financés par le SACAIS. Cela est très en dessous des besoins. (1.1.1)</a:t>
            </a:r>
          </a:p>
          <a:p>
            <a:r>
              <a:rPr lang="fr-CA" dirty="0"/>
              <a:t>Pour les groupes en défense collective des droits la division des sommes se fera de la même façon qu’en 2019 c’est-à-dire selon territoire local, régional ou provincial </a:t>
            </a:r>
          </a:p>
          <a:p>
            <a:r>
              <a:rPr lang="fr-CA" dirty="0"/>
              <a:t>Il faut savoir que les montants vont quand même augmenter dans le temps de façon plus ou moins aléatoire. </a:t>
            </a:r>
            <a:endParaRPr lang="fr-FR" dirty="0"/>
          </a:p>
        </p:txBody>
      </p:sp>
      <p:sp>
        <p:nvSpPr>
          <p:cNvPr id="5" name="Espace réservé du numéro de diapositive 4">
            <a:extLst>
              <a:ext uri="{FF2B5EF4-FFF2-40B4-BE49-F238E27FC236}">
                <a16:creationId xmlns:a16="http://schemas.microsoft.com/office/drawing/2014/main" id="{80CB1795-026F-434D-9503-89B2F3079231}"/>
              </a:ext>
            </a:extLst>
          </p:cNvPr>
          <p:cNvSpPr>
            <a:spLocks noGrp="1"/>
          </p:cNvSpPr>
          <p:nvPr>
            <p:ph type="sldNum" sz="quarter" idx="12"/>
          </p:nvPr>
        </p:nvSpPr>
        <p:spPr>
          <a:xfrm>
            <a:off x="471257" y="804519"/>
            <a:ext cx="811019" cy="503578"/>
          </a:xfrm>
        </p:spPr>
        <p:txBody>
          <a:bodyPr/>
          <a:lstStyle/>
          <a:p>
            <a:r>
              <a:rPr lang="en-US" dirty="0"/>
              <a:t>3</a:t>
            </a:r>
          </a:p>
        </p:txBody>
      </p:sp>
    </p:spTree>
    <p:extLst>
      <p:ext uri="{BB962C8B-B14F-4D97-AF65-F5344CB8AC3E}">
        <p14:creationId xmlns:p14="http://schemas.microsoft.com/office/powerpoint/2010/main" val="397222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D93678-A069-254F-917C-96738BB40865}"/>
              </a:ext>
            </a:extLst>
          </p:cNvPr>
          <p:cNvSpPr>
            <a:spLocks noGrp="1"/>
          </p:cNvSpPr>
          <p:nvPr>
            <p:ph type="title"/>
          </p:nvPr>
        </p:nvSpPr>
        <p:spPr/>
        <p:txBody>
          <a:bodyPr/>
          <a:lstStyle/>
          <a:p>
            <a:r>
              <a:rPr lang="fr-FR" dirty="0"/>
              <a:t>Ventilation des sommes accordés à la DCD</a:t>
            </a:r>
          </a:p>
        </p:txBody>
      </p:sp>
      <p:sp>
        <p:nvSpPr>
          <p:cNvPr id="3" name="Espace réservé du contenu 2">
            <a:extLst>
              <a:ext uri="{FF2B5EF4-FFF2-40B4-BE49-F238E27FC236}">
                <a16:creationId xmlns:a16="http://schemas.microsoft.com/office/drawing/2014/main" id="{BF0E1204-BB78-E940-B5D3-9E6ADDCAA0A9}"/>
              </a:ext>
            </a:extLst>
          </p:cNvPr>
          <p:cNvSpPr>
            <a:spLocks noGrp="1"/>
          </p:cNvSpPr>
          <p:nvPr>
            <p:ph idx="1"/>
          </p:nvPr>
        </p:nvSpPr>
        <p:spPr/>
        <p:txBody>
          <a:bodyPr/>
          <a:lstStyle/>
          <a:p>
            <a:r>
              <a:rPr lang="fr-CA" dirty="0"/>
              <a:t>La première année 2022-2023, nous allons avoir 4,66 millions (4,66M$) </a:t>
            </a:r>
          </a:p>
          <a:p>
            <a:r>
              <a:rPr lang="fr-CA" dirty="0"/>
              <a:t>En 2023-2024, nous aurons une augmentation de 440 milles (5,1 M$)</a:t>
            </a:r>
          </a:p>
          <a:p>
            <a:r>
              <a:rPr lang="fr-CA" dirty="0"/>
              <a:t>En 2024-2025, une augmentation de 1 million (6,1 M$) </a:t>
            </a:r>
          </a:p>
          <a:p>
            <a:r>
              <a:rPr lang="fr-CA" dirty="0"/>
              <a:t>En 2025-2026, une augmentation de 900 milles ( 7M$) et enfin</a:t>
            </a:r>
          </a:p>
          <a:p>
            <a:r>
              <a:rPr lang="fr-CA" dirty="0"/>
              <a:t>En 2026-2027, nous aurons une augmentation de 400 milles ( 7,4M$). </a:t>
            </a:r>
          </a:p>
          <a:p>
            <a:pPr marL="0" indent="0">
              <a:buNone/>
            </a:pPr>
            <a:r>
              <a:rPr lang="fr-CA" dirty="0"/>
              <a:t>Tous ces montants seront divisés parmi tous les groupes en DCD. </a:t>
            </a:r>
            <a:endParaRPr lang="fr-FR" dirty="0"/>
          </a:p>
        </p:txBody>
      </p:sp>
      <p:sp>
        <p:nvSpPr>
          <p:cNvPr id="5" name="Espace réservé du numéro de diapositive 4">
            <a:extLst>
              <a:ext uri="{FF2B5EF4-FFF2-40B4-BE49-F238E27FC236}">
                <a16:creationId xmlns:a16="http://schemas.microsoft.com/office/drawing/2014/main" id="{827AB4BB-CF36-2B4D-8EFB-602FD0F16B0D}"/>
              </a:ext>
            </a:extLst>
          </p:cNvPr>
          <p:cNvSpPr>
            <a:spLocks noGrp="1"/>
          </p:cNvSpPr>
          <p:nvPr>
            <p:ph type="sldNum" sz="quarter" idx="12"/>
          </p:nvPr>
        </p:nvSpPr>
        <p:spPr/>
        <p:txBody>
          <a:bodyPr/>
          <a:lstStyle/>
          <a:p>
            <a:r>
              <a:rPr lang="en-US" dirty="0"/>
              <a:t>4</a:t>
            </a:r>
          </a:p>
        </p:txBody>
      </p:sp>
    </p:spTree>
    <p:extLst>
      <p:ext uri="{BB962C8B-B14F-4D97-AF65-F5344CB8AC3E}">
        <p14:creationId xmlns:p14="http://schemas.microsoft.com/office/powerpoint/2010/main" val="423713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5FF7A8-1377-774F-AD90-366FE59B4BA0}"/>
              </a:ext>
            </a:extLst>
          </p:cNvPr>
          <p:cNvSpPr>
            <a:spLocks noGrp="1"/>
          </p:cNvSpPr>
          <p:nvPr>
            <p:ph type="title"/>
          </p:nvPr>
        </p:nvSpPr>
        <p:spPr/>
        <p:txBody>
          <a:bodyPr>
            <a:normAutofit fontScale="90000"/>
          </a:bodyPr>
          <a:lstStyle/>
          <a:p>
            <a:r>
              <a:rPr lang="fr-FR" dirty="0"/>
              <a:t>Les Enjeux …</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54421117-298D-704E-BF8F-1EC817CD5744}"/>
              </a:ext>
            </a:extLst>
          </p:cNvPr>
          <p:cNvSpPr>
            <a:spLocks noGrp="1"/>
          </p:cNvSpPr>
          <p:nvPr>
            <p:ph idx="1"/>
          </p:nvPr>
        </p:nvSpPr>
        <p:spPr/>
        <p:txBody>
          <a:bodyPr/>
          <a:lstStyle/>
          <a:p>
            <a:pPr marL="0" indent="0">
              <a:buNone/>
            </a:pPr>
            <a:r>
              <a:rPr lang="fr-FR" sz="2600" b="1" dirty="0"/>
              <a:t>1. Capacité d’agir des Organismes Communautaire (OC)</a:t>
            </a:r>
          </a:p>
          <a:p>
            <a:pPr lvl="1"/>
            <a:r>
              <a:rPr lang="fr-FR" b="1" dirty="0"/>
              <a:t>Créer de nouveaux programmes gouvernementaux en appui à la mission </a:t>
            </a:r>
            <a:r>
              <a:rPr lang="fr-FR" dirty="0"/>
              <a:t>(s’adresse à quel type groupe? De nouveaux groupes mis sur pied par qui?)</a:t>
            </a:r>
          </a:p>
          <a:p>
            <a:pPr lvl="2"/>
            <a:r>
              <a:rPr lang="fr-CA"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 : luttant contre l’exploitation sexuelle des mineurs, travaille de rue en prévention de la criminalité, prévention, programme de solidarité internationale, l’égalité entre les femmes et les hommes (1.1.3)</a:t>
            </a:r>
            <a:endParaRPr lang="fr-FR" dirty="0"/>
          </a:p>
          <a:p>
            <a:pPr lvl="1"/>
            <a:r>
              <a:rPr lang="fr-FR" b="1" dirty="0"/>
              <a:t>Assigner un port d’attache aux organismes vocation multisectorielle </a:t>
            </a:r>
            <a:r>
              <a:rPr lang="fr-FR" dirty="0"/>
              <a:t>(</a:t>
            </a:r>
            <a:r>
              <a:rPr lang="fr-FR" dirty="0">
                <a:latin typeface="Calibri" panose="020F0502020204030204" pitchFamily="34" charset="0"/>
                <a:cs typeface="Calibri" panose="020F0502020204030204" pitchFamily="34" charset="0"/>
              </a:rPr>
              <a:t>1.1.5)</a:t>
            </a:r>
            <a:endParaRPr lang="fr-FR" dirty="0"/>
          </a:p>
        </p:txBody>
      </p:sp>
      <p:sp>
        <p:nvSpPr>
          <p:cNvPr id="5" name="Espace réservé du numéro de diapositive 4">
            <a:extLst>
              <a:ext uri="{FF2B5EF4-FFF2-40B4-BE49-F238E27FC236}">
                <a16:creationId xmlns:a16="http://schemas.microsoft.com/office/drawing/2014/main" id="{43D9CBE9-6365-594F-A5A7-7D56932FDE50}"/>
              </a:ext>
            </a:extLst>
          </p:cNvPr>
          <p:cNvSpPr>
            <a:spLocks noGrp="1"/>
          </p:cNvSpPr>
          <p:nvPr>
            <p:ph type="sldNum" sz="quarter" idx="12"/>
          </p:nvPr>
        </p:nvSpPr>
        <p:spPr/>
        <p:txBody>
          <a:bodyPr/>
          <a:lstStyle/>
          <a:p>
            <a:r>
              <a:rPr lang="en-US" dirty="0"/>
              <a:t>5</a:t>
            </a:r>
          </a:p>
        </p:txBody>
      </p:sp>
    </p:spTree>
    <p:extLst>
      <p:ext uri="{BB962C8B-B14F-4D97-AF65-F5344CB8AC3E}">
        <p14:creationId xmlns:p14="http://schemas.microsoft.com/office/powerpoint/2010/main" val="1400430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8E2C9E-185A-0A4C-837D-BCD9E6F972FF}"/>
              </a:ext>
            </a:extLst>
          </p:cNvPr>
          <p:cNvSpPr>
            <a:spLocks noGrp="1"/>
          </p:cNvSpPr>
          <p:nvPr>
            <p:ph type="title"/>
          </p:nvPr>
        </p:nvSpPr>
        <p:spPr/>
        <p:txBody>
          <a:bodyPr>
            <a:normAutofit fontScale="90000"/>
          </a:bodyPr>
          <a:lstStyle/>
          <a:p>
            <a:r>
              <a:rPr lang="fr-FR" dirty="0"/>
              <a:t>Quelques enjeux…</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7A07E416-FA44-CF42-8B0A-5D9B89BC8DA9}"/>
              </a:ext>
            </a:extLst>
          </p:cNvPr>
          <p:cNvSpPr>
            <a:spLocks noGrp="1"/>
          </p:cNvSpPr>
          <p:nvPr>
            <p:ph idx="1"/>
          </p:nvPr>
        </p:nvSpPr>
        <p:spPr/>
        <p:txBody>
          <a:bodyPr>
            <a:normAutofit fontScale="92500"/>
          </a:bodyPr>
          <a:lstStyle/>
          <a:p>
            <a:pPr marL="0" indent="0">
              <a:buNone/>
            </a:pPr>
            <a:r>
              <a:rPr lang="fr-FR" sz="2400" b="1" dirty="0"/>
              <a:t>1.2 Développement et rétention du personnel</a:t>
            </a:r>
          </a:p>
          <a:p>
            <a:r>
              <a:rPr lang="fr-FR" b="1" dirty="0"/>
              <a:t>Favoriser la participation au régime de retraite et assurances collectives</a:t>
            </a:r>
            <a:r>
              <a:rPr lang="fr-FR" dirty="0"/>
              <a:t>: promotion des initiatives plutôt qu’augmentation du budget (« forcé » sans moyens supplémentaires?)(1.2.1)</a:t>
            </a:r>
          </a:p>
          <a:p>
            <a:r>
              <a:rPr lang="fr-CA" dirty="0"/>
              <a:t>Question de subventionner le service-conseil d’experts pour améliorer notre gestion des ressources humaines. Dans cette option, on finance des </a:t>
            </a:r>
            <a:r>
              <a:rPr lang="fr-CA" b="1" dirty="0"/>
              <a:t>firmes privées </a:t>
            </a:r>
            <a:r>
              <a:rPr lang="fr-CA" dirty="0"/>
              <a:t>plutôt que les organismes communautaires. (1.2.2)</a:t>
            </a:r>
          </a:p>
          <a:p>
            <a:r>
              <a:rPr lang="fr-CA" dirty="0"/>
              <a:t>Formation continue et offre de formation «</a:t>
            </a:r>
            <a:r>
              <a:rPr lang="fr-CA" b="1" dirty="0"/>
              <a:t> pertinente</a:t>
            </a:r>
            <a:r>
              <a:rPr lang="fr-CA" dirty="0"/>
              <a:t> » et adaptée aux OC (1.2.3 et 1.2.4)</a:t>
            </a:r>
          </a:p>
          <a:p>
            <a:endParaRPr lang="fr-CA" dirty="0"/>
          </a:p>
          <a:p>
            <a:endParaRPr lang="fr-FR" dirty="0"/>
          </a:p>
          <a:p>
            <a:endParaRPr lang="fr-FR" dirty="0"/>
          </a:p>
          <a:p>
            <a:endParaRPr lang="fr-FR" dirty="0"/>
          </a:p>
        </p:txBody>
      </p:sp>
      <p:sp>
        <p:nvSpPr>
          <p:cNvPr id="5" name="Espace réservé du numéro de diapositive 4">
            <a:extLst>
              <a:ext uri="{FF2B5EF4-FFF2-40B4-BE49-F238E27FC236}">
                <a16:creationId xmlns:a16="http://schemas.microsoft.com/office/drawing/2014/main" id="{79A7B657-03F1-A049-B715-FEE03446278C}"/>
              </a:ext>
            </a:extLst>
          </p:cNvPr>
          <p:cNvSpPr>
            <a:spLocks noGrp="1"/>
          </p:cNvSpPr>
          <p:nvPr>
            <p:ph type="sldNum" sz="quarter" idx="12"/>
          </p:nvPr>
        </p:nvSpPr>
        <p:spPr/>
        <p:txBody>
          <a:bodyPr/>
          <a:lstStyle/>
          <a:p>
            <a:r>
              <a:rPr lang="en-US" dirty="0"/>
              <a:t>6</a:t>
            </a:r>
          </a:p>
        </p:txBody>
      </p:sp>
    </p:spTree>
    <p:extLst>
      <p:ext uri="{BB962C8B-B14F-4D97-AF65-F5344CB8AC3E}">
        <p14:creationId xmlns:p14="http://schemas.microsoft.com/office/powerpoint/2010/main" val="78817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88C9F-4CF0-0044-9BBD-33584E633795}"/>
              </a:ext>
            </a:extLst>
          </p:cNvPr>
          <p:cNvSpPr>
            <a:spLocks noGrp="1"/>
          </p:cNvSpPr>
          <p:nvPr>
            <p:ph type="title"/>
          </p:nvPr>
        </p:nvSpPr>
        <p:spPr/>
        <p:txBody>
          <a:bodyPr>
            <a:normAutofit/>
          </a:bodyPr>
          <a:lstStyle/>
          <a:p>
            <a:r>
              <a:rPr lang="fr-FR" dirty="0"/>
              <a:t>Quelques enjeux…</a:t>
            </a:r>
          </a:p>
        </p:txBody>
      </p:sp>
      <p:sp>
        <p:nvSpPr>
          <p:cNvPr id="3" name="Espace réservé du contenu 2">
            <a:extLst>
              <a:ext uri="{FF2B5EF4-FFF2-40B4-BE49-F238E27FC236}">
                <a16:creationId xmlns:a16="http://schemas.microsoft.com/office/drawing/2014/main" id="{41EE5942-FE4D-F44B-9667-3B9D22EB387C}"/>
              </a:ext>
            </a:extLst>
          </p:cNvPr>
          <p:cNvSpPr>
            <a:spLocks noGrp="1"/>
          </p:cNvSpPr>
          <p:nvPr>
            <p:ph idx="1"/>
          </p:nvPr>
        </p:nvSpPr>
        <p:spPr>
          <a:xfrm>
            <a:off x="1111624" y="2015732"/>
            <a:ext cx="10273551" cy="3838221"/>
          </a:xfrm>
        </p:spPr>
        <p:txBody>
          <a:bodyPr>
            <a:normAutofit fontScale="85000" lnSpcReduction="10000"/>
          </a:bodyPr>
          <a:lstStyle/>
          <a:p>
            <a:pPr marL="0" indent="0">
              <a:buNone/>
            </a:pPr>
            <a:r>
              <a:rPr lang="fr-FR" sz="2600" b="1" dirty="0"/>
              <a:t>2. Favoriser la participation des milieux</a:t>
            </a:r>
          </a:p>
          <a:p>
            <a:r>
              <a:rPr lang="fr-FR" b="1" dirty="0"/>
              <a:t>Soutenir initiatives visant participation et inclusion à la vie associative et démocratique </a:t>
            </a:r>
            <a:r>
              <a:rPr lang="fr-CA" sz="1800" dirty="0">
                <a:solidFill>
                  <a:srgbClr val="000000"/>
                </a:solidFill>
                <a:effectLst/>
                <a:latin typeface="Calibri" panose="020F0502020204030204" pitchFamily="34" charset="0"/>
                <a:ea typeface="Calibri" panose="020F0502020204030204" pitchFamily="34" charset="0"/>
              </a:rPr>
              <a:t>(Ex. : création ou actualisation d’outils) (2.1.1)</a:t>
            </a:r>
            <a:r>
              <a:rPr lang="fr-FR" sz="1800" dirty="0"/>
              <a:t> </a:t>
            </a:r>
          </a:p>
          <a:p>
            <a:pPr lvl="1"/>
            <a:r>
              <a:rPr lang="fr-FR" dirty="0"/>
              <a:t>Outils formation pour les « partenaires » locaux, régionaux et nationaux - On s’en va où avec cette idée ? </a:t>
            </a:r>
          </a:p>
          <a:p>
            <a:r>
              <a:rPr lang="fr-CA" sz="2100" b="1" dirty="0">
                <a:effectLst/>
                <a:latin typeface="Calibri" panose="020F0502020204030204" pitchFamily="34" charset="0"/>
                <a:ea typeface="Calibri" panose="020F0502020204030204" pitchFamily="34" charset="0"/>
                <a:cs typeface="Calibri" panose="020F0502020204030204" pitchFamily="34" charset="0"/>
              </a:rPr>
              <a:t>Programme pour couvrir les frais liés à la vérification d’antécédents judiciaires</a:t>
            </a:r>
            <a:endParaRPr lang="en-CA" sz="21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fr-CA"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Nous n’avons pas de détail sur ce projet, ni quels seront les critères spécifiques pour avoir accès à ce programme (2.1.3)</a:t>
            </a:r>
            <a:endParaRPr lang="fr-CA" b="1" dirty="0"/>
          </a:p>
          <a:p>
            <a:r>
              <a:rPr lang="fr-CA" b="1" dirty="0"/>
              <a:t>Soutenir l’arrimage local des CJE , notamment dans la réussite éducative des jeunes adultes</a:t>
            </a:r>
          </a:p>
          <a:p>
            <a:pPr lvl="1"/>
            <a:r>
              <a:rPr lang="fr-CA" dirty="0"/>
              <a:t> Les Carrefours jeunesse emploi (CJE) sont très présents dans le PAGAC et ont accès à des montants importants bien qu’ils soient peu nombreux comparer à d’autres secteurs. C’est étonnant de voir aussi le CJE dans ce plan puisque ce ne sont pas des organismes d’action communautaire autonome (ACA). (2.1.2 et 3.1.2)</a:t>
            </a:r>
          </a:p>
          <a:p>
            <a:endParaRPr lang="fr-FR" dirty="0"/>
          </a:p>
          <a:p>
            <a:endParaRPr lang="fr-FR" dirty="0"/>
          </a:p>
        </p:txBody>
      </p:sp>
      <p:sp>
        <p:nvSpPr>
          <p:cNvPr id="5" name="Espace réservé du numéro de diapositive 4">
            <a:extLst>
              <a:ext uri="{FF2B5EF4-FFF2-40B4-BE49-F238E27FC236}">
                <a16:creationId xmlns:a16="http://schemas.microsoft.com/office/drawing/2014/main" id="{2E2F2764-5C94-8B4A-AE95-E3F8B3D78A8A}"/>
              </a:ext>
            </a:extLst>
          </p:cNvPr>
          <p:cNvSpPr>
            <a:spLocks noGrp="1"/>
          </p:cNvSpPr>
          <p:nvPr>
            <p:ph type="sldNum" sz="quarter" idx="12"/>
          </p:nvPr>
        </p:nvSpPr>
        <p:spPr/>
        <p:txBody>
          <a:bodyPr/>
          <a:lstStyle/>
          <a:p>
            <a:r>
              <a:rPr lang="en-US" dirty="0"/>
              <a:t>7</a:t>
            </a:r>
          </a:p>
        </p:txBody>
      </p:sp>
    </p:spTree>
    <p:extLst>
      <p:ext uri="{BB962C8B-B14F-4D97-AF65-F5344CB8AC3E}">
        <p14:creationId xmlns:p14="http://schemas.microsoft.com/office/powerpoint/2010/main" val="384529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2ADDDD-15E7-4F42-A8E4-6193E6D44A04}"/>
              </a:ext>
            </a:extLst>
          </p:cNvPr>
          <p:cNvSpPr>
            <a:spLocks noGrp="1"/>
          </p:cNvSpPr>
          <p:nvPr>
            <p:ph type="title"/>
          </p:nvPr>
        </p:nvSpPr>
        <p:spPr/>
        <p:txBody>
          <a:bodyPr/>
          <a:lstStyle/>
          <a:p>
            <a:r>
              <a:rPr lang="fr-FR" dirty="0"/>
              <a:t>Enjeux…</a:t>
            </a:r>
          </a:p>
        </p:txBody>
      </p:sp>
      <p:sp>
        <p:nvSpPr>
          <p:cNvPr id="3" name="Espace réservé du contenu 2">
            <a:extLst>
              <a:ext uri="{FF2B5EF4-FFF2-40B4-BE49-F238E27FC236}">
                <a16:creationId xmlns:a16="http://schemas.microsoft.com/office/drawing/2014/main" id="{95B60A2C-9047-4542-A811-249FCA2623A4}"/>
              </a:ext>
            </a:extLst>
          </p:cNvPr>
          <p:cNvSpPr>
            <a:spLocks noGrp="1"/>
          </p:cNvSpPr>
          <p:nvPr>
            <p:ph idx="1"/>
          </p:nvPr>
        </p:nvSpPr>
        <p:spPr>
          <a:xfrm>
            <a:off x="1084729" y="1853754"/>
            <a:ext cx="9970125" cy="3910552"/>
          </a:xfrm>
        </p:spPr>
        <p:txBody>
          <a:bodyPr>
            <a:normAutofit fontScale="92500" lnSpcReduction="20000"/>
          </a:bodyPr>
          <a:lstStyle/>
          <a:p>
            <a:pPr marL="0" indent="0">
              <a:buNone/>
            </a:pPr>
            <a:r>
              <a:rPr lang="fr-FR" sz="2400" b="1" dirty="0"/>
              <a:t>2.2 Soutenir projets d’infrastructures en AC</a:t>
            </a:r>
          </a:p>
          <a:p>
            <a:r>
              <a:rPr lang="fr-FR" dirty="0"/>
              <a:t>Programme accompagnement, d’accès à des locaux et amélioration locative</a:t>
            </a:r>
          </a:p>
          <a:p>
            <a:r>
              <a:rPr lang="fr-CA" i="1" dirty="0"/>
              <a:t>Il y a beaucoup d’enjeux et de préoccupations à avoir quand la philanthropie et la finance sociale entrent dans le milieu du communautaire tel que le programme </a:t>
            </a:r>
            <a:r>
              <a:rPr lang="fr-CA" i="1" dirty="0" err="1"/>
              <a:t>DATAide</a:t>
            </a:r>
            <a:r>
              <a:rPr lang="fr-CA" i="1" dirty="0"/>
              <a:t> du </a:t>
            </a:r>
            <a:r>
              <a:rPr lang="fr-CA" i="1" dirty="0" err="1"/>
              <a:t>Centraide</a:t>
            </a:r>
            <a:r>
              <a:rPr lang="fr-CA" i="1" dirty="0"/>
              <a:t> du Grand Montréal. Les intérêts de ces groupes peuvent être en contradiction avec nos missions et nos façons de faire cela met en péril notre autonomie. (2.2.2)</a:t>
            </a:r>
          </a:p>
          <a:p>
            <a:r>
              <a:rPr lang="fr-FR" sz="2400" b="1" dirty="0"/>
              <a:t>Accompagner pour assurer une transformation numérique des OC</a:t>
            </a:r>
          </a:p>
          <a:p>
            <a:pPr lvl="1"/>
            <a:r>
              <a:rPr lang="fr-CA" i="1" dirty="0"/>
              <a:t>Toutefois, l’accueil et les relations humains sont essentiels dans le communautaire et ne peuvent être remplacés par la numérisation. De plus, nous avons vu les conséquences du virage numérique sur de nombreuses personnes dans nos milieux. La fracture numérique doit être prise en compte si nous optons pour des transformations. (2.2.2)</a:t>
            </a:r>
            <a:endParaRPr lang="fr-CA" dirty="0"/>
          </a:p>
          <a:p>
            <a:endParaRPr lang="fr-CA" dirty="0"/>
          </a:p>
          <a:p>
            <a:endParaRPr lang="fr-FR" dirty="0"/>
          </a:p>
        </p:txBody>
      </p:sp>
      <p:sp>
        <p:nvSpPr>
          <p:cNvPr id="5" name="Espace réservé du numéro de diapositive 4">
            <a:extLst>
              <a:ext uri="{FF2B5EF4-FFF2-40B4-BE49-F238E27FC236}">
                <a16:creationId xmlns:a16="http://schemas.microsoft.com/office/drawing/2014/main" id="{7DC5184E-1031-B04D-92D6-D315795FCE83}"/>
              </a:ext>
            </a:extLst>
          </p:cNvPr>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3610600737"/>
      </p:ext>
    </p:extLst>
  </p:cSld>
  <p:clrMapOvr>
    <a:masterClrMapping/>
  </p:clrMapOvr>
</p:sld>
</file>

<file path=ppt/theme/theme1.xml><?xml version="1.0" encoding="utf-8"?>
<a:theme xmlns:a="http://schemas.openxmlformats.org/drawingml/2006/main" name="Galeri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{6D9F1FB7-78CA-5E44-ADBE-212F9A856CF3}tf10001119</Template>
  <TotalTime>163</TotalTime>
  <Words>1256</Words>
  <Application>Microsoft Office PowerPoint</Application>
  <PresentationFormat>Grand écran</PresentationFormat>
  <Paragraphs>94</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Gill Sans MT</vt:lpstr>
      <vt:lpstr>Galerie</vt:lpstr>
      <vt:lpstr>Le PAGAC</vt:lpstr>
      <vt:lpstr>PAGAC – C’est quoi?</vt:lpstr>
      <vt:lpstr>PAGAC 2022 = 1,1 Milliard sur 5 ans</vt:lpstr>
      <vt:lpstr>De nouvelles Sommes pour la Défense collective des Droits (DCD)</vt:lpstr>
      <vt:lpstr>Ventilation des sommes accordés à la DCD</vt:lpstr>
      <vt:lpstr>Les Enjeux …  </vt:lpstr>
      <vt:lpstr>Quelques enjeux…  </vt:lpstr>
      <vt:lpstr>Quelques enjeux…</vt:lpstr>
      <vt:lpstr>Enjeux…</vt:lpstr>
      <vt:lpstr>Enjeux…</vt:lpstr>
      <vt:lpstr>Enjeux…</vt:lpstr>
      <vt:lpstr>Enjeux…</vt:lpstr>
      <vt:lpstr>Enjeux…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PAGAC</dc:title>
  <dc:creator>Microsoft Office User</dc:creator>
  <cp:lastModifiedBy>Geneviève Tremblay-Racette</cp:lastModifiedBy>
  <cp:revision>17</cp:revision>
  <dcterms:created xsi:type="dcterms:W3CDTF">2022-05-25T15:11:49Z</dcterms:created>
  <dcterms:modified xsi:type="dcterms:W3CDTF">2022-05-25T18:19:16Z</dcterms:modified>
</cp:coreProperties>
</file>